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8-12-13T10:52:37.315">
    <p:pos x="6000" y="0"/>
    <p:text>-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標題及內容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兩個內容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85801" y="685800"/>
            <a:ext cx="10396882" cy="1158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85800" y="2063396"/>
            <a:ext cx="5088714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5993971" y="2063396"/>
            <a:ext cx="5086538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>
  <p:cSld name="標題及內容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>
  <p:cSld name="兩個內容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6.jp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886" y="0"/>
            <a:ext cx="8405749" cy="623321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4721264" y="1202512"/>
            <a:ext cx="27494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b="0" i="0" lang="zh-TW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旅行憶把照</a:t>
            </a:r>
            <a:endParaRPr b="0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2796330" y="1910398"/>
            <a:ext cx="60960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組長:資管四乙 04130276 戴聖隆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組員:資管四乙 04130224 張韡騰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資管四乙 04130436 周建宇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資管四乙 04130463 廖汶賢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資管四乙 04130605 林顯庭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資管四乙 04133732 謝欣容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指導教授: 黃俊閎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/>
          <p:nvPr/>
        </p:nvSpPr>
        <p:spPr>
          <a:xfrm rot="10800000">
            <a:off x="5194851" y="4247884"/>
            <a:ext cx="3604592" cy="1327735"/>
          </a:xfrm>
          <a:custGeom>
            <a:rect b="b" l="l" r="r" t="t"/>
            <a:pathLst>
              <a:path extrusionOk="0" h="1668780" w="4343400">
                <a:moveTo>
                  <a:pt x="0" y="834390"/>
                </a:moveTo>
                <a:lnTo>
                  <a:pt x="834390" y="0"/>
                </a:lnTo>
                <a:lnTo>
                  <a:pt x="834390" y="417195"/>
                </a:lnTo>
                <a:lnTo>
                  <a:pt x="3291840" y="394335"/>
                </a:lnTo>
                <a:lnTo>
                  <a:pt x="4343400" y="1251585"/>
                </a:lnTo>
                <a:lnTo>
                  <a:pt x="834390" y="1251585"/>
                </a:lnTo>
                <a:lnTo>
                  <a:pt x="834390" y="1668780"/>
                </a:lnTo>
                <a:lnTo>
                  <a:pt x="0" y="834390"/>
                </a:lnTo>
                <a:close/>
              </a:path>
            </a:pathLst>
          </a:custGeom>
          <a:solidFill>
            <a:srgbClr val="595959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3392556" y="2232924"/>
            <a:ext cx="3604591" cy="1327734"/>
          </a:xfrm>
          <a:custGeom>
            <a:rect b="b" l="l" r="r" t="t"/>
            <a:pathLst>
              <a:path extrusionOk="0" h="1668780" w="4343400">
                <a:moveTo>
                  <a:pt x="0" y="834390"/>
                </a:moveTo>
                <a:lnTo>
                  <a:pt x="834390" y="0"/>
                </a:lnTo>
                <a:lnTo>
                  <a:pt x="834390" y="417195"/>
                </a:lnTo>
                <a:lnTo>
                  <a:pt x="3291840" y="394335"/>
                </a:lnTo>
                <a:lnTo>
                  <a:pt x="4343400" y="1251585"/>
                </a:lnTo>
                <a:lnTo>
                  <a:pt x="834390" y="1251585"/>
                </a:lnTo>
                <a:lnTo>
                  <a:pt x="834390" y="1668780"/>
                </a:lnTo>
                <a:lnTo>
                  <a:pt x="0" y="834390"/>
                </a:lnTo>
                <a:close/>
              </a:path>
            </a:pathLst>
          </a:custGeom>
          <a:solidFill>
            <a:srgbClr val="CC0000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 應用</a:t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4214867" y="3584016"/>
            <a:ext cx="2648257" cy="1327735"/>
          </a:xfrm>
          <a:custGeom>
            <a:rect b="b" l="l" r="r" t="t"/>
            <a:pathLst>
              <a:path extrusionOk="0" h="1668780" w="4332524">
                <a:moveTo>
                  <a:pt x="0" y="834390"/>
                </a:moveTo>
                <a:lnTo>
                  <a:pt x="834390" y="0"/>
                </a:lnTo>
                <a:lnTo>
                  <a:pt x="834390" y="417195"/>
                </a:lnTo>
                <a:lnTo>
                  <a:pt x="4332524" y="394334"/>
                </a:lnTo>
                <a:lnTo>
                  <a:pt x="3692974" y="1251585"/>
                </a:lnTo>
                <a:lnTo>
                  <a:pt x="834390" y="1251585"/>
                </a:lnTo>
                <a:lnTo>
                  <a:pt x="834390" y="1668780"/>
                </a:lnTo>
                <a:lnTo>
                  <a:pt x="0" y="834390"/>
                </a:lnTo>
                <a:close/>
              </a:path>
            </a:pathLst>
          </a:custGeom>
          <a:solidFill>
            <a:srgbClr val="CC0000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/>
          <p:nvPr/>
        </p:nvSpPr>
        <p:spPr>
          <a:xfrm rot="10800000">
            <a:off x="5194852" y="2896793"/>
            <a:ext cx="2648258" cy="1327734"/>
          </a:xfrm>
          <a:custGeom>
            <a:rect b="b" l="l" r="r" t="t"/>
            <a:pathLst>
              <a:path extrusionOk="0" h="1668780" w="4332524">
                <a:moveTo>
                  <a:pt x="0" y="834390"/>
                </a:moveTo>
                <a:lnTo>
                  <a:pt x="834390" y="0"/>
                </a:lnTo>
                <a:lnTo>
                  <a:pt x="834390" y="417195"/>
                </a:lnTo>
                <a:lnTo>
                  <a:pt x="4332524" y="394334"/>
                </a:lnTo>
                <a:lnTo>
                  <a:pt x="3692974" y="1251585"/>
                </a:lnTo>
                <a:lnTo>
                  <a:pt x="834390" y="1251585"/>
                </a:lnTo>
                <a:lnTo>
                  <a:pt x="834390" y="1668780"/>
                </a:lnTo>
                <a:lnTo>
                  <a:pt x="0" y="834390"/>
                </a:lnTo>
                <a:close/>
              </a:path>
            </a:pathLst>
          </a:custGeom>
          <a:solidFill>
            <a:srgbClr val="595959"/>
          </a:solidFill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5888063" y="3272373"/>
            <a:ext cx="2022058" cy="45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Data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5884241" y="4641694"/>
            <a:ext cx="1825665" cy="45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Data 應用</a:t>
            </a: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1728259" y="4081700"/>
            <a:ext cx="239931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簡單 Easy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實用 Useful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強大 Powerful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685800" y="0"/>
            <a:ext cx="10396882" cy="84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zh-TW" sz="5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研究技術</a:t>
            </a: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7977131" y="1819573"/>
            <a:ext cx="391006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可得性與可讀性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Availability and Access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重新使用與散播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Re-use and Redistribution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分享的普遍性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Universal Participation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可互通性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Interoperability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1978393" y="2696736"/>
            <a:ext cx="19544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行程推薦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9003765" y="4699715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景點介紹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5"/>
          <p:cNvGrpSpPr/>
          <p:nvPr/>
        </p:nvGrpSpPr>
        <p:grpSpPr>
          <a:xfrm>
            <a:off x="3697754" y="587753"/>
            <a:ext cx="4117476" cy="3053282"/>
            <a:chOff x="3790519" y="985318"/>
            <a:chExt cx="4117476" cy="3053282"/>
          </a:xfrm>
        </p:grpSpPr>
        <p:pic>
          <p:nvPicPr>
            <p:cNvPr id="254" name="Google Shape;254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5"/>
            <p:cNvSpPr txBox="1"/>
            <p:nvPr/>
          </p:nvSpPr>
          <p:spPr>
            <a:xfrm>
              <a:off x="5479580" y="1849671"/>
              <a:ext cx="950901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5400">
                  <a:solidFill>
                    <a:srgbClr val="26262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05</a:t>
              </a:r>
              <a:endParaRPr sz="5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256" name="Google Shape;256;p25"/>
          <p:cNvCxnSpPr/>
          <p:nvPr/>
        </p:nvCxnSpPr>
        <p:spPr>
          <a:xfrm>
            <a:off x="5326237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7" name="Google Shape;257;p25"/>
          <p:cNvCxnSpPr/>
          <p:nvPr/>
        </p:nvCxnSpPr>
        <p:spPr>
          <a:xfrm>
            <a:off x="5656358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" name="Google Shape;258;p25"/>
          <p:cNvCxnSpPr/>
          <p:nvPr/>
        </p:nvCxnSpPr>
        <p:spPr>
          <a:xfrm>
            <a:off x="5986480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25"/>
          <p:cNvCxnSpPr/>
          <p:nvPr/>
        </p:nvCxnSpPr>
        <p:spPr>
          <a:xfrm>
            <a:off x="6316601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p25"/>
          <p:cNvSpPr txBox="1"/>
          <p:nvPr/>
        </p:nvSpPr>
        <p:spPr>
          <a:xfrm>
            <a:off x="4355264" y="3847014"/>
            <a:ext cx="32624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功能介紹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/>
        </p:nvSpPr>
        <p:spPr>
          <a:xfrm>
            <a:off x="685800" y="0"/>
            <a:ext cx="10396882" cy="84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zh-TW" sz="5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功能介紹</a:t>
            </a:r>
            <a:endParaRPr/>
          </a:p>
        </p:txBody>
      </p:sp>
      <p:sp>
        <p:nvSpPr>
          <p:cNvPr id="266" name="Google Shape;266;p26"/>
          <p:cNvSpPr txBox="1"/>
          <p:nvPr>
            <p:ph idx="1" type="body"/>
          </p:nvPr>
        </p:nvSpPr>
        <p:spPr>
          <a:xfrm>
            <a:off x="4106579" y="1062685"/>
            <a:ext cx="5594012" cy="1110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選擇欲前往之縣市與行程推薦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查看行程推薦詳細資訊</a:t>
            </a:r>
            <a:endParaRPr/>
          </a:p>
        </p:txBody>
      </p:sp>
      <p:grpSp>
        <p:nvGrpSpPr>
          <p:cNvPr id="267" name="Google Shape;267;p26"/>
          <p:cNvGrpSpPr/>
          <p:nvPr/>
        </p:nvGrpSpPr>
        <p:grpSpPr>
          <a:xfrm>
            <a:off x="685800" y="1680324"/>
            <a:ext cx="3206196" cy="2626641"/>
            <a:chOff x="7963729" y="65089"/>
            <a:chExt cx="3574311" cy="3003940"/>
          </a:xfrm>
        </p:grpSpPr>
        <p:sp>
          <p:nvSpPr>
            <p:cNvPr id="268" name="Google Shape;268;p26"/>
            <p:cNvSpPr/>
            <p:nvPr/>
          </p:nvSpPr>
          <p:spPr>
            <a:xfrm>
              <a:off x="7963729" y="98904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10177719" y="1421601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6"/>
            <p:cNvSpPr txBox="1"/>
            <p:nvPr/>
          </p:nvSpPr>
          <p:spPr>
            <a:xfrm>
              <a:off x="8194530" y="479535"/>
              <a:ext cx="899786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行程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推薦</a:t>
              </a:r>
              <a:endParaRPr/>
            </a:p>
          </p:txBody>
        </p:sp>
        <p:sp>
          <p:nvSpPr>
            <p:cNvPr id="271" name="Google Shape;271;p26"/>
            <p:cNvSpPr txBox="1"/>
            <p:nvPr/>
          </p:nvSpPr>
          <p:spPr>
            <a:xfrm>
              <a:off x="10467695" y="1791013"/>
              <a:ext cx="824455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回憶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紀錄</a:t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9456727" y="65089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6"/>
            <p:cNvSpPr txBox="1"/>
            <p:nvPr/>
          </p:nvSpPr>
          <p:spPr>
            <a:xfrm>
              <a:off x="9753416" y="465786"/>
              <a:ext cx="1538734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景點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介紹</a:t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8723143" y="1434304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6"/>
            <p:cNvSpPr txBox="1"/>
            <p:nvPr/>
          </p:nvSpPr>
          <p:spPr>
            <a:xfrm>
              <a:off x="9019833" y="1814935"/>
              <a:ext cx="912492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旅遊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規劃</a:t>
              </a:r>
              <a:endParaRPr/>
            </a:p>
          </p:txBody>
        </p:sp>
      </p:grpSp>
      <p:sp>
        <p:nvSpPr>
          <p:cNvPr id="276" name="Google Shape;276;p26"/>
          <p:cNvSpPr/>
          <p:nvPr/>
        </p:nvSpPr>
        <p:spPr>
          <a:xfrm>
            <a:off x="8448811" y="1719447"/>
            <a:ext cx="2666860" cy="62249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563" y="2326430"/>
            <a:ext cx="2142464" cy="3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0590" y="2326430"/>
            <a:ext cx="2142464" cy="3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68618" y="2326430"/>
            <a:ext cx="2134824" cy="379524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/>
          <p:cNvSpPr/>
          <p:nvPr/>
        </p:nvSpPr>
        <p:spPr>
          <a:xfrm>
            <a:off x="4061473" y="3686425"/>
            <a:ext cx="543312" cy="24326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6579018" y="2866456"/>
            <a:ext cx="2104035" cy="272837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idx="1" type="body"/>
          </p:nvPr>
        </p:nvSpPr>
        <p:spPr>
          <a:xfrm>
            <a:off x="4152108" y="1049909"/>
            <a:ext cx="5220062" cy="1255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選擇欲前往之縣市與景點介紹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查看景點介紹詳細資訊</a:t>
            </a:r>
            <a:endParaRPr/>
          </a:p>
        </p:txBody>
      </p:sp>
      <p:sp>
        <p:nvSpPr>
          <p:cNvPr id="287" name="Google Shape;287;p27"/>
          <p:cNvSpPr txBox="1"/>
          <p:nvPr/>
        </p:nvSpPr>
        <p:spPr>
          <a:xfrm>
            <a:off x="685800" y="0"/>
            <a:ext cx="10396882" cy="84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zh-TW" sz="5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功能介紹</a:t>
            </a:r>
            <a:endParaRPr/>
          </a:p>
        </p:txBody>
      </p:sp>
      <p:grpSp>
        <p:nvGrpSpPr>
          <p:cNvPr id="288" name="Google Shape;288;p27"/>
          <p:cNvGrpSpPr/>
          <p:nvPr/>
        </p:nvGrpSpPr>
        <p:grpSpPr>
          <a:xfrm>
            <a:off x="685800" y="1680324"/>
            <a:ext cx="3206196" cy="2626641"/>
            <a:chOff x="7963729" y="65089"/>
            <a:chExt cx="3574311" cy="3003940"/>
          </a:xfrm>
        </p:grpSpPr>
        <p:sp>
          <p:nvSpPr>
            <p:cNvPr id="289" name="Google Shape;289;p27"/>
            <p:cNvSpPr/>
            <p:nvPr/>
          </p:nvSpPr>
          <p:spPr>
            <a:xfrm>
              <a:off x="7963729" y="98904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10177719" y="1421601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7"/>
            <p:cNvSpPr txBox="1"/>
            <p:nvPr/>
          </p:nvSpPr>
          <p:spPr>
            <a:xfrm>
              <a:off x="8194530" y="479535"/>
              <a:ext cx="899786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行程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推薦</a:t>
              </a:r>
              <a:endParaRPr/>
            </a:p>
          </p:txBody>
        </p:sp>
        <p:sp>
          <p:nvSpPr>
            <p:cNvPr id="292" name="Google Shape;292;p27"/>
            <p:cNvSpPr txBox="1"/>
            <p:nvPr/>
          </p:nvSpPr>
          <p:spPr>
            <a:xfrm>
              <a:off x="10467695" y="1791013"/>
              <a:ext cx="824455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回憶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紀錄</a:t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9456727" y="65089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7"/>
            <p:cNvSpPr txBox="1"/>
            <p:nvPr/>
          </p:nvSpPr>
          <p:spPr>
            <a:xfrm>
              <a:off x="9753416" y="465786"/>
              <a:ext cx="1538734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景點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介紹</a:t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8723143" y="1434304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7"/>
            <p:cNvSpPr txBox="1"/>
            <p:nvPr/>
          </p:nvSpPr>
          <p:spPr>
            <a:xfrm>
              <a:off x="9019833" y="1814935"/>
              <a:ext cx="912492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旅遊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規劃</a:t>
              </a:r>
              <a:endParaRPr/>
            </a:p>
          </p:txBody>
        </p:sp>
      </p:grpSp>
      <p:pic>
        <p:nvPicPr>
          <p:cNvPr id="297" name="Google Shape;2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917" y="2179984"/>
            <a:ext cx="2268163" cy="403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7866" y="2179984"/>
            <a:ext cx="2268163" cy="403229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/>
          <p:nvPr/>
        </p:nvSpPr>
        <p:spPr>
          <a:xfrm>
            <a:off x="9866335" y="2606803"/>
            <a:ext cx="994200" cy="329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10625638" y="4569598"/>
            <a:ext cx="683100" cy="427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idx="1" type="body"/>
          </p:nvPr>
        </p:nvSpPr>
        <p:spPr>
          <a:xfrm>
            <a:off x="3937564" y="995149"/>
            <a:ext cx="6730436" cy="1107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輸入行程資訊及選擇欲前往之景點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完成旅遊規劃</a:t>
            </a:r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685800" y="0"/>
            <a:ext cx="10396882" cy="84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zh-TW" sz="5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功能介紹</a:t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85801" y="1740392"/>
            <a:ext cx="3206196" cy="2626641"/>
            <a:chOff x="7963729" y="65089"/>
            <a:chExt cx="3574311" cy="3003940"/>
          </a:xfrm>
        </p:grpSpPr>
        <p:sp>
          <p:nvSpPr>
            <p:cNvPr id="308" name="Google Shape;308;p28"/>
            <p:cNvSpPr/>
            <p:nvPr/>
          </p:nvSpPr>
          <p:spPr>
            <a:xfrm>
              <a:off x="7963729" y="98904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0177719" y="1421601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8"/>
            <p:cNvSpPr txBox="1"/>
            <p:nvPr/>
          </p:nvSpPr>
          <p:spPr>
            <a:xfrm>
              <a:off x="8194530" y="479535"/>
              <a:ext cx="899786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行程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推薦</a:t>
              </a:r>
              <a:endParaRPr/>
            </a:p>
          </p:txBody>
        </p:sp>
        <p:sp>
          <p:nvSpPr>
            <p:cNvPr id="311" name="Google Shape;311;p28"/>
            <p:cNvSpPr txBox="1"/>
            <p:nvPr/>
          </p:nvSpPr>
          <p:spPr>
            <a:xfrm>
              <a:off x="10467695" y="1791013"/>
              <a:ext cx="824455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回憶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紀錄</a:t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9456727" y="65089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8"/>
            <p:cNvSpPr txBox="1"/>
            <p:nvPr/>
          </p:nvSpPr>
          <p:spPr>
            <a:xfrm>
              <a:off x="9753416" y="465786"/>
              <a:ext cx="1538734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景點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介紹</a:t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8723143" y="1434304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8"/>
            <p:cNvSpPr txBox="1"/>
            <p:nvPr/>
          </p:nvSpPr>
          <p:spPr>
            <a:xfrm>
              <a:off x="9019833" y="1814935"/>
              <a:ext cx="912492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旅遊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規劃</a:t>
              </a:r>
              <a:endParaRPr/>
            </a:p>
          </p:txBody>
        </p:sp>
      </p:grpSp>
      <p:pic>
        <p:nvPicPr>
          <p:cNvPr id="316" name="Google Shape;3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109" y="2260315"/>
            <a:ext cx="2341456" cy="406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7057" y="2253870"/>
            <a:ext cx="2281438" cy="405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1988" y="2260315"/>
            <a:ext cx="2281438" cy="405589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/>
          <p:nvPr/>
        </p:nvSpPr>
        <p:spPr>
          <a:xfrm>
            <a:off x="5069541" y="2956092"/>
            <a:ext cx="543312" cy="24326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4285890" y="3169793"/>
            <a:ext cx="989760" cy="488847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5395134" y="3163485"/>
            <a:ext cx="989760" cy="488847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515134" y="5741216"/>
            <a:ext cx="660677" cy="323408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idx="1" type="body"/>
          </p:nvPr>
        </p:nvSpPr>
        <p:spPr>
          <a:xfrm>
            <a:off x="4152109" y="1199563"/>
            <a:ext cx="6423126" cy="1119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上傳相片加以描述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完成回憶紀錄</a:t>
            </a:r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685800" y="0"/>
            <a:ext cx="10396882" cy="84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zh-TW" sz="5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功能介紹</a:t>
            </a: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>
            <a:off x="685801" y="1727140"/>
            <a:ext cx="3206196" cy="2626641"/>
            <a:chOff x="7963729" y="65089"/>
            <a:chExt cx="3574311" cy="3003940"/>
          </a:xfrm>
        </p:grpSpPr>
        <p:sp>
          <p:nvSpPr>
            <p:cNvPr id="330" name="Google Shape;330;p29"/>
            <p:cNvSpPr/>
            <p:nvPr/>
          </p:nvSpPr>
          <p:spPr>
            <a:xfrm>
              <a:off x="7963729" y="98904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10177719" y="1421601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9"/>
            <p:cNvSpPr txBox="1"/>
            <p:nvPr/>
          </p:nvSpPr>
          <p:spPr>
            <a:xfrm>
              <a:off x="8194530" y="479535"/>
              <a:ext cx="899786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行程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推薦</a:t>
              </a:r>
              <a:endParaRPr/>
            </a:p>
          </p:txBody>
        </p:sp>
        <p:sp>
          <p:nvSpPr>
            <p:cNvPr id="333" name="Google Shape;333;p29"/>
            <p:cNvSpPr txBox="1"/>
            <p:nvPr/>
          </p:nvSpPr>
          <p:spPr>
            <a:xfrm>
              <a:off x="10467695" y="1791013"/>
              <a:ext cx="824455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回憶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紀錄</a:t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9456727" y="65089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9"/>
            <p:cNvSpPr txBox="1"/>
            <p:nvPr/>
          </p:nvSpPr>
          <p:spPr>
            <a:xfrm>
              <a:off x="9753416" y="465786"/>
              <a:ext cx="1538734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景點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介紹</a:t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8723143" y="1434304"/>
              <a:ext cx="1360321" cy="1634725"/>
            </a:xfrm>
            <a:custGeom>
              <a:rect b="b" l="l" r="r" t="t"/>
              <a:pathLst>
                <a:path extrusionOk="0" h="1809940" w="2080391">
                  <a:moveTo>
                    <a:pt x="1040195" y="0"/>
                  </a:moveTo>
                  <a:lnTo>
                    <a:pt x="2080390" y="393662"/>
                  </a:lnTo>
                  <a:lnTo>
                    <a:pt x="2080390" y="1416278"/>
                  </a:lnTo>
                  <a:lnTo>
                    <a:pt x="1040196" y="1809940"/>
                  </a:lnTo>
                  <a:lnTo>
                    <a:pt x="1" y="1416278"/>
                  </a:lnTo>
                  <a:lnTo>
                    <a:pt x="1" y="393662"/>
                  </a:lnTo>
                  <a:lnTo>
                    <a:pt x="1040195" y="0"/>
                  </a:lnTo>
                  <a:close/>
                </a:path>
              </a:pathLst>
            </a:cu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24175" lIns="282025" spcFirstLastPara="1" rIns="282050" wrap="square" tIns="324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9"/>
            <p:cNvSpPr txBox="1"/>
            <p:nvPr/>
          </p:nvSpPr>
          <p:spPr>
            <a:xfrm>
              <a:off x="9019833" y="1814935"/>
              <a:ext cx="912492" cy="822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旅遊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規劃</a:t>
              </a:r>
              <a:endParaRPr/>
            </a:p>
          </p:txBody>
        </p:sp>
      </p:grpSp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2954" y="2292236"/>
            <a:ext cx="2407319" cy="427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5156" y="2319130"/>
            <a:ext cx="2407319" cy="427967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9"/>
          <p:cNvSpPr/>
          <p:nvPr/>
        </p:nvSpPr>
        <p:spPr>
          <a:xfrm>
            <a:off x="5357706" y="2862266"/>
            <a:ext cx="481647" cy="37402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5824344" y="2848819"/>
            <a:ext cx="481647" cy="37402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7786" y="2292236"/>
            <a:ext cx="2399856" cy="426641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/>
          <p:nvPr/>
        </p:nvSpPr>
        <p:spPr>
          <a:xfrm>
            <a:off x="6819668" y="4168280"/>
            <a:ext cx="2613285" cy="1119567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5339360" y="3236286"/>
            <a:ext cx="543312" cy="24326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4152434" y="3783823"/>
            <a:ext cx="1943565" cy="35617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0"/>
          <p:cNvGrpSpPr/>
          <p:nvPr/>
        </p:nvGrpSpPr>
        <p:grpSpPr>
          <a:xfrm>
            <a:off x="3697754" y="587753"/>
            <a:ext cx="4117476" cy="3053282"/>
            <a:chOff x="3790519" y="985318"/>
            <a:chExt cx="4117476" cy="3053282"/>
          </a:xfrm>
        </p:grpSpPr>
        <p:pic>
          <p:nvPicPr>
            <p:cNvPr id="351" name="Google Shape;35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30"/>
            <p:cNvSpPr txBox="1"/>
            <p:nvPr/>
          </p:nvSpPr>
          <p:spPr>
            <a:xfrm>
              <a:off x="5537288" y="1849671"/>
              <a:ext cx="835485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5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3" name="Google Shape;353;p30"/>
          <p:cNvCxnSpPr/>
          <p:nvPr/>
        </p:nvCxnSpPr>
        <p:spPr>
          <a:xfrm>
            <a:off x="5326237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30"/>
          <p:cNvCxnSpPr/>
          <p:nvPr/>
        </p:nvCxnSpPr>
        <p:spPr>
          <a:xfrm>
            <a:off x="5656358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p30"/>
          <p:cNvCxnSpPr/>
          <p:nvPr/>
        </p:nvCxnSpPr>
        <p:spPr>
          <a:xfrm>
            <a:off x="5986480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" name="Google Shape;356;p30"/>
          <p:cNvCxnSpPr/>
          <p:nvPr/>
        </p:nvCxnSpPr>
        <p:spPr>
          <a:xfrm>
            <a:off x="6316601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p30"/>
          <p:cNvSpPr txBox="1"/>
          <p:nvPr/>
        </p:nvSpPr>
        <p:spPr>
          <a:xfrm>
            <a:off x="4355264" y="3847014"/>
            <a:ext cx="32624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系統展示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1541" y="1434918"/>
            <a:ext cx="4117476" cy="3053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1"/>
          <p:cNvCxnSpPr/>
          <p:nvPr/>
        </p:nvCxnSpPr>
        <p:spPr>
          <a:xfrm>
            <a:off x="5433814" y="5166402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4" name="Google Shape;364;p31"/>
          <p:cNvCxnSpPr/>
          <p:nvPr/>
        </p:nvCxnSpPr>
        <p:spPr>
          <a:xfrm>
            <a:off x="5763935" y="5166402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31"/>
          <p:cNvCxnSpPr/>
          <p:nvPr/>
        </p:nvCxnSpPr>
        <p:spPr>
          <a:xfrm>
            <a:off x="6094057" y="5166402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31"/>
          <p:cNvCxnSpPr/>
          <p:nvPr/>
        </p:nvCxnSpPr>
        <p:spPr>
          <a:xfrm>
            <a:off x="6424178" y="5166402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31"/>
          <p:cNvSpPr txBox="1"/>
          <p:nvPr/>
        </p:nvSpPr>
        <p:spPr>
          <a:xfrm>
            <a:off x="4397666" y="2300602"/>
            <a:ext cx="322887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6"/>
          <p:cNvGrpSpPr/>
          <p:nvPr/>
        </p:nvGrpSpPr>
        <p:grpSpPr>
          <a:xfrm>
            <a:off x="-1794514" y="-302398"/>
            <a:ext cx="13466558" cy="6680706"/>
            <a:chOff x="-5611140" y="-858989"/>
            <a:chExt cx="13466558" cy="6680706"/>
          </a:xfrm>
        </p:grpSpPr>
        <p:sp>
          <p:nvSpPr>
            <p:cNvPr id="105" name="Google Shape;105;p16"/>
            <p:cNvSpPr/>
            <p:nvPr/>
          </p:nvSpPr>
          <p:spPr>
            <a:xfrm>
              <a:off x="-5611140" y="-858989"/>
              <a:ext cx="6680706" cy="6680706"/>
            </a:xfrm>
            <a:prstGeom prst="blockArc">
              <a:avLst>
                <a:gd fmla="val 18900000" name="adj1"/>
                <a:gd fmla="val 2700000" name="adj2"/>
                <a:gd fmla="val 323" name="adj3"/>
              </a:avLst>
            </a:pr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398604" y="261337"/>
              <a:ext cx="7456814" cy="522476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 txBox="1"/>
            <p:nvPr/>
          </p:nvSpPr>
          <p:spPr>
            <a:xfrm>
              <a:off x="398604" y="261337"/>
              <a:ext cx="7456814" cy="52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414700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zh-TW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研究背景</a:t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72056" y="196027"/>
              <a:ext cx="653095" cy="65309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828376" y="1044952"/>
              <a:ext cx="7027042" cy="522476"/>
            </a:xfrm>
            <a:prstGeom prst="rect">
              <a:avLst/>
            </a:prstGeom>
            <a:solidFill>
              <a:srgbClr val="C9C9C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828376" y="1044952"/>
              <a:ext cx="7027042" cy="52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414700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zh-TW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研究動機</a:t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01828" y="979642"/>
              <a:ext cx="653095" cy="65309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024900" y="1828566"/>
              <a:ext cx="6830518" cy="522476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1024900" y="1828566"/>
              <a:ext cx="6830518" cy="52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41470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zh-TW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研究目的</a:t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698352" y="1763257"/>
              <a:ext cx="653095" cy="65309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1024900" y="2611685"/>
              <a:ext cx="6830518" cy="522476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024900" y="2611685"/>
              <a:ext cx="6830518" cy="52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414700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Calibri"/>
                <a:buNone/>
              </a:pPr>
              <a:r>
                <a:rPr b="0" i="0" lang="zh-TW" sz="2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研究技術</a:t>
              </a:r>
              <a:endParaRPr b="0" i="0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698352" y="2546375"/>
              <a:ext cx="653095" cy="65309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828376" y="3395299"/>
              <a:ext cx="7027042" cy="522476"/>
            </a:xfrm>
            <a:prstGeom prst="rect">
              <a:avLst/>
            </a:prstGeom>
            <a:solidFill>
              <a:srgbClr val="8296B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828376" y="3395299"/>
              <a:ext cx="7027042" cy="52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414700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zh-TW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功能介紹</a:t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501828" y="3329990"/>
              <a:ext cx="653095" cy="65309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398604" y="4178914"/>
              <a:ext cx="7456814" cy="522476"/>
            </a:xfrm>
            <a:prstGeom prst="rect">
              <a:avLst/>
            </a:prstGeom>
            <a:solidFill>
              <a:srgbClr val="F4B08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398604" y="4178914"/>
              <a:ext cx="7456814" cy="52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414700" spcFirstLastPara="1" rIns="63500" wrap="square" tIns="63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zh-TW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系統展示</a:t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72056" y="4113605"/>
              <a:ext cx="653095" cy="65309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39405" y="1338681"/>
            <a:ext cx="5030814" cy="373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1023110" y="2844225"/>
            <a:ext cx="14702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2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1204252" y="2313770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b="0" i="0" sz="3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3697754" y="587753"/>
            <a:ext cx="4117476" cy="3053282"/>
            <a:chOff x="3790519" y="985318"/>
            <a:chExt cx="4117476" cy="3053282"/>
          </a:xfrm>
        </p:grpSpPr>
        <p:pic>
          <p:nvPicPr>
            <p:cNvPr id="132" name="Google Shape;13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7"/>
            <p:cNvSpPr txBox="1"/>
            <p:nvPr/>
          </p:nvSpPr>
          <p:spPr>
            <a:xfrm>
              <a:off x="5537288" y="1849671"/>
              <a:ext cx="835485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5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4" name="Google Shape;134;p17"/>
          <p:cNvCxnSpPr/>
          <p:nvPr/>
        </p:nvCxnSpPr>
        <p:spPr>
          <a:xfrm>
            <a:off x="5326237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" name="Google Shape;135;p17"/>
          <p:cNvCxnSpPr/>
          <p:nvPr/>
        </p:nvCxnSpPr>
        <p:spPr>
          <a:xfrm>
            <a:off x="5656358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5986480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6316601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17"/>
          <p:cNvSpPr txBox="1"/>
          <p:nvPr/>
        </p:nvSpPr>
        <p:spPr>
          <a:xfrm>
            <a:off x="4531341" y="3847014"/>
            <a:ext cx="32624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研究背景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683627" y="0"/>
            <a:ext cx="10396882" cy="84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研究背景</a:t>
            </a:r>
            <a:endParaRPr/>
          </a:p>
        </p:txBody>
      </p:sp>
      <p:grpSp>
        <p:nvGrpSpPr>
          <p:cNvPr id="144" name="Google Shape;144;p18"/>
          <p:cNvGrpSpPr/>
          <p:nvPr/>
        </p:nvGrpSpPr>
        <p:grpSpPr>
          <a:xfrm>
            <a:off x="2612606" y="1136255"/>
            <a:ext cx="6738098" cy="5418667"/>
            <a:chOff x="3374" y="0"/>
            <a:chExt cx="6738098" cy="5418667"/>
          </a:xfrm>
        </p:grpSpPr>
        <p:sp>
          <p:nvSpPr>
            <p:cNvPr id="145" name="Google Shape;145;p18"/>
            <p:cNvSpPr/>
            <p:nvPr/>
          </p:nvSpPr>
          <p:spPr>
            <a:xfrm>
              <a:off x="3374" y="0"/>
              <a:ext cx="3245650" cy="5418667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 txBox="1"/>
            <p:nvPr/>
          </p:nvSpPr>
          <p:spPr>
            <a:xfrm>
              <a:off x="3374" y="0"/>
              <a:ext cx="3245650" cy="16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alibri"/>
                <a:buNone/>
              </a:pPr>
              <a:r>
                <a:t/>
              </a:r>
              <a:endParaRPr sz="6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292184" y="3362377"/>
              <a:ext cx="2596520" cy="1633802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0" l="-23999" r="-23999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340036" y="3410229"/>
              <a:ext cx="2500816" cy="1538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96500" spcFirstLastPara="1" rIns="96500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t/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406146" y="1468899"/>
              <a:ext cx="2596520" cy="1633802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453998" y="1516751"/>
              <a:ext cx="2500816" cy="1538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96500" spcFirstLastPara="1" rIns="96500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800"/>
                <a:buFont typeface="Calibri"/>
                <a:buNone/>
              </a:pPr>
              <a:r>
                <a:rPr lang="zh-TW" sz="3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注重</a:t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330"/>
                </a:spcBef>
                <a:spcAft>
                  <a:spcPts val="0"/>
                </a:spcAft>
                <a:buClr>
                  <a:schemeClr val="lt1"/>
                </a:buClr>
                <a:buSzPts val="3800"/>
                <a:buFont typeface="Calibri"/>
                <a:buNone/>
              </a:pPr>
              <a:r>
                <a:rPr lang="zh-TW" sz="3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生活品質</a:t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3495822" y="0"/>
              <a:ext cx="3245650" cy="5418667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 txBox="1"/>
            <p:nvPr/>
          </p:nvSpPr>
          <p:spPr>
            <a:xfrm>
              <a:off x="3495822" y="0"/>
              <a:ext cx="3245650" cy="16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alibri"/>
                <a:buNone/>
              </a:pPr>
              <a:r>
                <a:rPr lang="zh-TW" sz="6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照片</a:t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3817013" y="3374042"/>
              <a:ext cx="2596520" cy="1633802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0" l="-18999" r="-18999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 txBox="1"/>
            <p:nvPr/>
          </p:nvSpPr>
          <p:spPr>
            <a:xfrm>
              <a:off x="3864865" y="3421894"/>
              <a:ext cx="2500816" cy="1538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96500" spcFirstLastPara="1" rIns="96500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t/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3817013" y="1484762"/>
              <a:ext cx="2596520" cy="1633802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3864865" y="1532614"/>
              <a:ext cx="2500816" cy="1538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96500" spcFirstLastPara="1" rIns="96500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800"/>
                <a:buFont typeface="Calibri"/>
                <a:buNone/>
              </a:pPr>
              <a:r>
                <a:rPr lang="zh-TW" sz="3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記憶體</a:t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330"/>
                </a:spcBef>
                <a:spcAft>
                  <a:spcPts val="0"/>
                </a:spcAft>
                <a:buClr>
                  <a:schemeClr val="lt1"/>
                </a:buClr>
                <a:buSzPts val="3800"/>
                <a:buFont typeface="Calibri"/>
                <a:buNone/>
              </a:pPr>
              <a:r>
                <a:rPr lang="zh-TW" sz="3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取代底片</a:t>
              </a:r>
              <a:endParaRPr/>
            </a:p>
          </p:txBody>
        </p:sp>
      </p:grpSp>
      <p:sp>
        <p:nvSpPr>
          <p:cNvPr id="157" name="Google Shape;157;p18"/>
          <p:cNvSpPr txBox="1"/>
          <p:nvPr/>
        </p:nvSpPr>
        <p:spPr>
          <a:xfrm>
            <a:off x="1908313" y="27829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3354056" y="1259511"/>
            <a:ext cx="199787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旅行</a:t>
            </a:r>
            <a:endParaRPr/>
          </a:p>
        </p:txBody>
      </p:sp>
      <p:grpSp>
        <p:nvGrpSpPr>
          <p:cNvPr id="159" name="Google Shape;159;p18"/>
          <p:cNvGrpSpPr/>
          <p:nvPr/>
        </p:nvGrpSpPr>
        <p:grpSpPr>
          <a:xfrm>
            <a:off x="1002282" y="1045800"/>
            <a:ext cx="9759572" cy="5509122"/>
            <a:chOff x="1002282" y="927189"/>
            <a:chExt cx="9759572" cy="5509122"/>
          </a:xfrm>
        </p:grpSpPr>
        <p:pic>
          <p:nvPicPr>
            <p:cNvPr id="160" name="Google Shape;16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2282" y="927189"/>
              <a:ext cx="9759572" cy="55091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8"/>
            <p:cNvSpPr/>
            <p:nvPr/>
          </p:nvSpPr>
          <p:spPr>
            <a:xfrm>
              <a:off x="5882068" y="4966602"/>
              <a:ext cx="45400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國人國內旅遊總次數 (交通部觀光局，2018)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3697754" y="587753"/>
            <a:ext cx="4117476" cy="3053282"/>
            <a:chOff x="3790519" y="985318"/>
            <a:chExt cx="4117476" cy="3053282"/>
          </a:xfrm>
        </p:grpSpPr>
        <p:pic>
          <p:nvPicPr>
            <p:cNvPr id="167" name="Google Shape;16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19"/>
            <p:cNvSpPr txBox="1"/>
            <p:nvPr/>
          </p:nvSpPr>
          <p:spPr>
            <a:xfrm>
              <a:off x="5537289" y="1849671"/>
              <a:ext cx="835485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5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9" name="Google Shape;169;p19"/>
          <p:cNvCxnSpPr/>
          <p:nvPr/>
        </p:nvCxnSpPr>
        <p:spPr>
          <a:xfrm>
            <a:off x="5326237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" name="Google Shape;170;p19"/>
          <p:cNvCxnSpPr/>
          <p:nvPr/>
        </p:nvCxnSpPr>
        <p:spPr>
          <a:xfrm>
            <a:off x="5656358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19"/>
          <p:cNvCxnSpPr/>
          <p:nvPr/>
        </p:nvCxnSpPr>
        <p:spPr>
          <a:xfrm>
            <a:off x="5986480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19"/>
          <p:cNvCxnSpPr/>
          <p:nvPr/>
        </p:nvCxnSpPr>
        <p:spPr>
          <a:xfrm>
            <a:off x="6316601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19"/>
          <p:cNvSpPr txBox="1"/>
          <p:nvPr/>
        </p:nvSpPr>
        <p:spPr>
          <a:xfrm>
            <a:off x="4329063" y="3847014"/>
            <a:ext cx="32624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研究動機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85800" y="0"/>
            <a:ext cx="10396882" cy="84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zh-TW" sz="5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研究動機</a:t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33761" y="2138288"/>
            <a:ext cx="2194560" cy="2082019"/>
          </a:xfrm>
          <a:prstGeom prst="ellipse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cap="flat" cmpd="sng" w="9525">
            <a:solidFill>
              <a:srgbClr val="F7CA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規劃行程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2228321" y="2972163"/>
            <a:ext cx="506437" cy="484972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2734758" y="2173638"/>
            <a:ext cx="2194560" cy="2082019"/>
          </a:xfrm>
          <a:prstGeom prst="ellipse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cap="flat" cmpd="sng" w="9525">
            <a:solidFill>
              <a:srgbClr val="F7CA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推薦行程或     景點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5510540" y="1549565"/>
            <a:ext cx="3381850" cy="3330164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回憶錄</a:t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4955207" y="2958276"/>
            <a:ext cx="506437" cy="484972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8941286" y="2961561"/>
            <a:ext cx="532326" cy="571139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9530485" y="2244498"/>
            <a:ext cx="2194560" cy="208201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/>
          <p:nvPr/>
        </p:nvSpPr>
        <p:spPr>
          <a:xfrm rot="5400000">
            <a:off x="2270120" y="3492485"/>
            <a:ext cx="371060" cy="1668065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20"/>
          <p:cNvCxnSpPr>
            <a:stCxn id="186" idx="2"/>
          </p:cNvCxnSpPr>
          <p:nvPr/>
        </p:nvCxnSpPr>
        <p:spPr>
          <a:xfrm>
            <a:off x="2455650" y="4512047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20"/>
          <p:cNvSpPr txBox="1"/>
          <p:nvPr/>
        </p:nvSpPr>
        <p:spPr>
          <a:xfrm>
            <a:off x="1261252" y="4826568"/>
            <a:ext cx="2388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以往旅遊app共同功能</a:t>
            </a:r>
            <a:endParaRPr/>
          </a:p>
        </p:txBody>
      </p:sp>
      <p:cxnSp>
        <p:nvCxnSpPr>
          <p:cNvPr id="189" name="Google Shape;189;p20"/>
          <p:cNvCxnSpPr>
            <a:stCxn id="182" idx="4"/>
            <a:endCxn id="190" idx="0"/>
          </p:cNvCxnSpPr>
          <p:nvPr/>
        </p:nvCxnSpPr>
        <p:spPr>
          <a:xfrm>
            <a:off x="7201465" y="4879729"/>
            <a:ext cx="0" cy="52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20"/>
          <p:cNvSpPr txBox="1"/>
          <p:nvPr/>
        </p:nvSpPr>
        <p:spPr>
          <a:xfrm>
            <a:off x="6468732" y="5400566"/>
            <a:ext cx="14654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本app之特色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1"/>
          <p:cNvGrpSpPr/>
          <p:nvPr/>
        </p:nvGrpSpPr>
        <p:grpSpPr>
          <a:xfrm>
            <a:off x="3697754" y="587753"/>
            <a:ext cx="4117476" cy="3053282"/>
            <a:chOff x="3790519" y="985318"/>
            <a:chExt cx="4117476" cy="3053282"/>
          </a:xfrm>
        </p:grpSpPr>
        <p:pic>
          <p:nvPicPr>
            <p:cNvPr id="196" name="Google Shape;19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1"/>
            <p:cNvSpPr txBox="1"/>
            <p:nvPr/>
          </p:nvSpPr>
          <p:spPr>
            <a:xfrm>
              <a:off x="5537289" y="1849671"/>
              <a:ext cx="835485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5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8" name="Google Shape;198;p21"/>
          <p:cNvCxnSpPr/>
          <p:nvPr/>
        </p:nvCxnSpPr>
        <p:spPr>
          <a:xfrm>
            <a:off x="5326237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5656358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21"/>
          <p:cNvCxnSpPr/>
          <p:nvPr/>
        </p:nvCxnSpPr>
        <p:spPr>
          <a:xfrm>
            <a:off x="5986480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21"/>
          <p:cNvCxnSpPr/>
          <p:nvPr/>
        </p:nvCxnSpPr>
        <p:spPr>
          <a:xfrm>
            <a:off x="6316601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21"/>
          <p:cNvSpPr txBox="1"/>
          <p:nvPr/>
        </p:nvSpPr>
        <p:spPr>
          <a:xfrm>
            <a:off x="4355264" y="3766003"/>
            <a:ext cx="32624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研究目的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/>
        </p:nvSpPr>
        <p:spPr>
          <a:xfrm>
            <a:off x="685800" y="0"/>
            <a:ext cx="10396882" cy="844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zh-TW" sz="5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研究目的</a:t>
            </a:r>
            <a:endParaRPr/>
          </a:p>
        </p:txBody>
      </p:sp>
      <p:grpSp>
        <p:nvGrpSpPr>
          <p:cNvPr id="208" name="Google Shape;208;p22"/>
          <p:cNvGrpSpPr/>
          <p:nvPr/>
        </p:nvGrpSpPr>
        <p:grpSpPr>
          <a:xfrm>
            <a:off x="318328" y="2823419"/>
            <a:ext cx="10946295" cy="3344761"/>
            <a:chOff x="0" y="40462"/>
            <a:chExt cx="10946295" cy="3344761"/>
          </a:xfrm>
        </p:grpSpPr>
        <p:sp>
          <p:nvSpPr>
            <p:cNvPr id="209" name="Google Shape;209;p22"/>
            <p:cNvSpPr/>
            <p:nvPr/>
          </p:nvSpPr>
          <p:spPr>
            <a:xfrm>
              <a:off x="0" y="320902"/>
              <a:ext cx="10946295" cy="478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547314" y="40462"/>
              <a:ext cx="7662406" cy="560880"/>
            </a:xfrm>
            <a:prstGeom prst="roundRect">
              <a:avLst>
                <a:gd fmla="val 16667" name="adj"/>
              </a:avLst>
            </a:prstGeom>
            <a:solidFill>
              <a:srgbClr val="F7CAAC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 txBox="1"/>
            <p:nvPr/>
          </p:nvSpPr>
          <p:spPr>
            <a:xfrm>
              <a:off x="574694" y="67842"/>
              <a:ext cx="7607646" cy="506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9600" spcFirstLastPara="1" rIns="289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2400"/>
                <a:buFont typeface="Calibri"/>
                <a:buNone/>
              </a:pPr>
              <a:r>
                <a:rPr lang="zh-TW" sz="2400">
                  <a:solidFill>
                    <a:srgbClr val="44546A"/>
                  </a:solidFill>
                  <a:latin typeface="Calibri"/>
                  <a:ea typeface="Calibri"/>
                  <a:cs typeface="Calibri"/>
                  <a:sym typeface="Calibri"/>
                </a:rPr>
                <a:t>提供一套完整的行程給使用者參考並使用</a:t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0" y="1182743"/>
              <a:ext cx="10946295" cy="478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547314" y="902302"/>
              <a:ext cx="7662406" cy="560880"/>
            </a:xfrm>
            <a:prstGeom prst="roundRect">
              <a:avLst>
                <a:gd fmla="val 16667" name="adj"/>
              </a:avLst>
            </a:prstGeom>
            <a:solidFill>
              <a:srgbClr val="DBDBD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 txBox="1"/>
            <p:nvPr/>
          </p:nvSpPr>
          <p:spPr>
            <a:xfrm>
              <a:off x="574694" y="929682"/>
              <a:ext cx="7607646" cy="506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9600" spcFirstLastPara="1" rIns="289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Calibri"/>
                <a:buNone/>
              </a:pPr>
              <a:r>
                <a:rPr lang="zh-TW" sz="2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提供景點給使用者參考</a:t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0" y="2044583"/>
              <a:ext cx="10946295" cy="478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561605" y="1764143"/>
              <a:ext cx="7662406" cy="560880"/>
            </a:xfrm>
            <a:prstGeom prst="roundRect">
              <a:avLst>
                <a:gd fmla="val 16667" name="adj"/>
              </a:avLst>
            </a:prstGeom>
            <a:solidFill>
              <a:srgbClr val="FEE599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 txBox="1"/>
            <p:nvPr/>
          </p:nvSpPr>
          <p:spPr>
            <a:xfrm>
              <a:off x="588985" y="1791523"/>
              <a:ext cx="7607646" cy="506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9600" spcFirstLastPara="1" rIns="289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Calibri"/>
                <a:buNone/>
              </a:pPr>
              <a:r>
                <a:rPr lang="zh-TW" sz="2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規劃一套自己的行程</a:t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0" y="2906423"/>
              <a:ext cx="10946295" cy="478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547314" y="2625983"/>
              <a:ext cx="7662406" cy="560880"/>
            </a:xfrm>
            <a:prstGeom prst="roundRect">
              <a:avLst>
                <a:gd fmla="val 16667" name="adj"/>
              </a:avLst>
            </a:prstGeom>
            <a:solidFill>
              <a:srgbClr val="BBD6E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574694" y="2653363"/>
              <a:ext cx="7607646" cy="506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89600" spcFirstLastPara="1" rIns="2896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2400"/>
                <a:buFont typeface="Calibri"/>
                <a:buNone/>
              </a:pPr>
              <a:r>
                <a:rPr lang="zh-TW" sz="2400">
                  <a:solidFill>
                    <a:srgbClr val="44546A"/>
                  </a:solidFill>
                  <a:latin typeface="Calibri"/>
                  <a:ea typeface="Calibri"/>
                  <a:cs typeface="Calibri"/>
                  <a:sym typeface="Calibri"/>
                </a:rPr>
                <a:t>讓使用者製作專屬回憶錄</a:t>
              </a:r>
              <a:endParaRPr sz="2400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22"/>
          <p:cNvSpPr txBox="1"/>
          <p:nvPr/>
        </p:nvSpPr>
        <p:spPr>
          <a:xfrm>
            <a:off x="927377" y="1085832"/>
            <a:ext cx="10396882" cy="169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有別於一般行程規劃APP，加入回憶紀錄功能，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藉由一張照片以及一段描述，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加深使用者對旅行的印象及回憶。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3"/>
          <p:cNvGrpSpPr/>
          <p:nvPr/>
        </p:nvGrpSpPr>
        <p:grpSpPr>
          <a:xfrm>
            <a:off x="3697754" y="587753"/>
            <a:ext cx="4117476" cy="3053282"/>
            <a:chOff x="3790519" y="985318"/>
            <a:chExt cx="4117476" cy="3053282"/>
          </a:xfrm>
        </p:grpSpPr>
        <p:pic>
          <p:nvPicPr>
            <p:cNvPr id="227" name="Google Shape;22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3"/>
            <p:cNvSpPr txBox="1"/>
            <p:nvPr/>
          </p:nvSpPr>
          <p:spPr>
            <a:xfrm>
              <a:off x="5537289" y="1849671"/>
              <a:ext cx="835485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5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9" name="Google Shape;229;p23"/>
          <p:cNvCxnSpPr/>
          <p:nvPr/>
        </p:nvCxnSpPr>
        <p:spPr>
          <a:xfrm>
            <a:off x="5326237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" name="Google Shape;230;p23"/>
          <p:cNvCxnSpPr/>
          <p:nvPr/>
        </p:nvCxnSpPr>
        <p:spPr>
          <a:xfrm>
            <a:off x="5656358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1" name="Google Shape;231;p23"/>
          <p:cNvCxnSpPr/>
          <p:nvPr/>
        </p:nvCxnSpPr>
        <p:spPr>
          <a:xfrm>
            <a:off x="5986480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23"/>
          <p:cNvCxnSpPr/>
          <p:nvPr/>
        </p:nvCxnSpPr>
        <p:spPr>
          <a:xfrm>
            <a:off x="6316601" y="5112613"/>
            <a:ext cx="303921" cy="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23"/>
          <p:cNvSpPr txBox="1"/>
          <p:nvPr/>
        </p:nvSpPr>
        <p:spPr>
          <a:xfrm>
            <a:off x="4355264" y="3766003"/>
            <a:ext cx="32624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研究技術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